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 saveSubsetFonts="1" autoCompressPictures="0">
  <p:sldMasterIdLst>
    <p:sldMasterId id="214748366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9331" autoAdjust="0"/>
    <p:restoredTop sz="86424" autoAdjust="0"/>
  </p:normalViewPr>
  <p:slideViewPr>
    <p:cSldViewPr snapToGrid="0">
      <p:cViewPr>
        <p:scale>
          <a:sx n="93" d="100"/>
          <a:sy n="93" d="100"/>
        </p:scale>
        <p:origin x="477" y="72"/>
      </p:cViewPr>
      <p:guideLst>
        <p:guide orient="horz" pos="161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presProps" Target="presProps.xml"  /><Relationship Id="rId15" Type="http://schemas.openxmlformats.org/officeDocument/2006/relationships/viewProps" Target="viewProps.xml"  /><Relationship Id="rId16" Type="http://schemas.openxmlformats.org/officeDocument/2006/relationships/theme" Target="theme/theme1.xml"  /><Relationship Id="rId17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나눔고딕"/>
        <a:ea typeface="나눔고딕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 dirty="0"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나눔고딕" panose="020D0604000000000000" pitchFamily="50" charset="-127"/>
          <a:ea typeface="나눔고딕" panose="020D0604000000000000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나눔고딕" panose="020D0604000000000000" pitchFamily="50" charset="-127"/>
          <a:ea typeface="나눔고딕" panose="020D0604000000000000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1.xml"  /><Relationship Id="rId3" Type="http://schemas.openxmlformats.org/officeDocument/2006/relationships/image" Target="../media/image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3.png"  /><Relationship Id="rId5" Type="http://schemas.openxmlformats.org/officeDocument/2006/relationships/image" Target="../media/image4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5.png"  /><Relationship Id="rId5" Type="http://schemas.openxmlformats.org/officeDocument/2006/relationships/image" Target="../media/image6.png"  /><Relationship Id="rId6" Type="http://schemas.openxmlformats.org/officeDocument/2006/relationships/image" Target="../media/image7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8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9.png"  /><Relationship Id="rId5" Type="http://schemas.openxmlformats.org/officeDocument/2006/relationships/image" Target="../media/image10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11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12.png"  /><Relationship Id="rId5" Type="http://schemas.openxmlformats.org/officeDocument/2006/relationships/image" Target="../media/image1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14.png"  /><Relationship Id="rId5" Type="http://schemas.openxmlformats.org/officeDocument/2006/relationships/image" Target="../media/image15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>
                <a:latin typeface="맑은 고딕"/>
                <a:ea typeface="맑은 고딕"/>
              </a:rPr>
              <a:t>T</a:t>
            </a:r>
            <a:endParaRPr>
              <a:latin typeface="맑은 고딕"/>
              <a:ea typeface="맑은 고딕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53325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 sz="2500" b="1">
                <a:solidFill>
                  <a:srgbClr val="19264b"/>
                </a:solidFill>
                <a:latin typeface="나눔스퀘어 ExtraBold"/>
                <a:ea typeface="나눔스퀘어 ExtraBold"/>
              </a:rPr>
              <a:t>CUAI </a:t>
            </a:r>
            <a:r>
              <a:rPr lang="en-US" altLang="ko-KR" sz="2500" b="1">
                <a:solidFill>
                  <a:srgbClr val="19264b"/>
                </a:solidFill>
                <a:latin typeface="나눔스퀘어 ExtraBold"/>
                <a:ea typeface="나눔스퀘어 ExtraBold"/>
              </a:rPr>
              <a:t>CS224n</a:t>
            </a:r>
            <a:r>
              <a:rPr lang="ko-KR" altLang="en-US" sz="2500" b="1">
                <a:solidFill>
                  <a:srgbClr val="19264b"/>
                </a:solidFill>
                <a:latin typeface="나눔스퀘어 ExtraBold"/>
                <a:ea typeface="나눔스퀘어 ExtraBold"/>
              </a:rPr>
              <a:t> 스터디</a:t>
            </a:r>
            <a:r>
              <a:rPr lang="ko" sz="2500" b="1">
                <a:solidFill>
                  <a:srgbClr val="19264b"/>
                </a:solidFill>
                <a:latin typeface="나눔스퀘어 ExtraBold"/>
                <a:ea typeface="나눔스퀘어 ExtraBold"/>
              </a:rPr>
              <a:t> </a:t>
            </a:r>
            <a:r>
              <a:rPr lang="en-US" altLang="ko" sz="2500" b="1">
                <a:solidFill>
                  <a:srgbClr val="19264b"/>
                </a:solidFill>
                <a:latin typeface="나눔스퀘어 ExtraBold"/>
                <a:ea typeface="나눔스퀘어 ExtraBold"/>
              </a:rPr>
              <a:t>1</a:t>
            </a:r>
            <a:r>
              <a:rPr lang="ko" sz="2500" b="1">
                <a:solidFill>
                  <a:srgbClr val="19264b"/>
                </a:solidFill>
                <a:latin typeface="나눔스퀘어 ExtraBold"/>
                <a:ea typeface="나눔스퀘어 ExtraBold"/>
              </a:rPr>
              <a:t>팀</a:t>
            </a:r>
            <a:endParaRPr lang="ko" sz="2500" b="1">
              <a:solidFill>
                <a:srgbClr val="19264b"/>
              </a:solidFill>
              <a:latin typeface="나눔스퀘어 ExtraBold"/>
              <a:ea typeface="나눔스퀘어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>
                <a:solidFill>
                  <a:srgbClr val="19264b"/>
                </a:solidFill>
                <a:latin typeface="나눔스퀘어 ExtraBold"/>
                <a:ea typeface="나눔스퀘어 ExtraBold"/>
              </a:rPr>
              <a:t>202</a:t>
            </a:r>
            <a:r>
              <a:rPr lang="en-US" altLang="ko">
                <a:solidFill>
                  <a:srgbClr val="19264b"/>
                </a:solidFill>
                <a:latin typeface="나눔스퀘어 ExtraBold"/>
                <a:ea typeface="나눔스퀘어 ExtraBold"/>
              </a:rPr>
              <a:t>5</a:t>
            </a:r>
            <a:r>
              <a:rPr lang="ko">
                <a:solidFill>
                  <a:srgbClr val="19264b"/>
                </a:solidFill>
                <a:latin typeface="나눔스퀘어 ExtraBold"/>
                <a:ea typeface="나눔스퀘어 ExtraBold"/>
              </a:rPr>
              <a:t>.0</a:t>
            </a:r>
            <a:r>
              <a:rPr lang="en-US" altLang="ko-KR">
                <a:solidFill>
                  <a:srgbClr val="19264b"/>
                </a:solidFill>
                <a:latin typeface="나눔스퀘어 ExtraBold"/>
                <a:ea typeface="나눔스퀘어 ExtraBold"/>
              </a:rPr>
              <a:t>9</a:t>
            </a:r>
            <a:r>
              <a:rPr lang="ko">
                <a:solidFill>
                  <a:srgbClr val="19264b"/>
                </a:solidFill>
                <a:latin typeface="나눔스퀘어 ExtraBold"/>
                <a:ea typeface="나눔스퀘어 ExtraBold"/>
              </a:rPr>
              <a:t>.</a:t>
            </a:r>
            <a:r>
              <a:rPr lang="en-US" altLang="ko-KR">
                <a:solidFill>
                  <a:srgbClr val="19264b"/>
                </a:solidFill>
                <a:latin typeface="나눔스퀘어 ExtraBold"/>
                <a:ea typeface="나눔스퀘어 ExtraBold"/>
              </a:rPr>
              <a:t>23</a:t>
            </a:r>
            <a:endParaRPr lang="en-US" altLang="ko-KR">
              <a:solidFill>
                <a:srgbClr val="19264b"/>
              </a:solidFill>
              <a:latin typeface="나눔스퀘어 ExtraBold"/>
              <a:ea typeface="나눔스퀘어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solidFill>
                <a:srgbClr val="19264b"/>
              </a:solidFill>
              <a:latin typeface="나눔스퀘어 ExtraBold"/>
              <a:ea typeface="나눔스퀘어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solidFill>
                <a:srgbClr val="19264b"/>
              </a:solidFill>
              <a:latin typeface="나눔스퀘어 ExtraBold"/>
              <a:ea typeface="나눔스퀘어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 sz="1100">
                <a:solidFill>
                  <a:srgbClr val="19264b"/>
                </a:solidFill>
                <a:latin typeface="나눔스퀘어 ExtraBold"/>
                <a:ea typeface="나눔스퀘어 ExtraBold"/>
              </a:rPr>
              <a:t>발표자</a:t>
            </a:r>
            <a:r>
              <a:rPr lang="en-US" altLang="ko" sz="1100">
                <a:solidFill>
                  <a:srgbClr val="19264b"/>
                </a:solidFill>
                <a:latin typeface="나눔스퀘어 ExtraBold"/>
                <a:ea typeface="나눔스퀘어 ExtraBold"/>
              </a:rPr>
              <a:t> : </a:t>
            </a:r>
            <a:r>
              <a:rPr lang="ko-KR" altLang="en-US" sz="1100">
                <a:solidFill>
                  <a:srgbClr val="19264b"/>
                </a:solidFill>
                <a:latin typeface="나눔스퀘어 ExtraBold"/>
                <a:ea typeface="나눔스퀘어 ExtraBold"/>
              </a:rPr>
              <a:t>민세희</a:t>
            </a:r>
            <a:endParaRPr lang="ko-KR" altLang="en-US" sz="1100">
              <a:solidFill>
                <a:srgbClr val="19264b"/>
              </a:solidFill>
              <a:latin typeface="나눔스퀘어 ExtraBold"/>
              <a:ea typeface="나눔스퀘어 ExtraBold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</a:ln>
        </p:spPr>
      </p:cxnSp>
      <p:pic>
        <p:nvPicPr>
          <p:cNvPr id="57" name="Google Shape;57;p13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맑은 고딕"/>
              <a:ea typeface="맑은 고딕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</a:ln>
        </p:spPr>
      </p:cxnSp>
      <p:pic>
        <p:nvPicPr>
          <p:cNvPr id="74" name="Google Shape;74;p15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7;p14"/>
          <p:cNvSpPr txBox="1"/>
          <p:nvPr/>
        </p:nvSpPr>
        <p:spPr>
          <a:xfrm>
            <a:off x="1977223" y="1680860"/>
            <a:ext cx="4659331" cy="923299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>
                <a:latin typeface="나눔스퀘어"/>
                <a:ea typeface="나눔스퀘어"/>
              </a:rPr>
              <a:t>날짜 </a:t>
            </a:r>
            <a:r>
              <a:rPr lang="en-US" altLang="ko-KR" sz="1600" b="1">
                <a:latin typeface="나눔스퀘어"/>
                <a:ea typeface="나눔스퀘어"/>
              </a:rPr>
              <a:t>: </a:t>
            </a:r>
            <a:r>
              <a:rPr lang="ko-KR" altLang="en-US" sz="1600" b="1">
                <a:latin typeface="나눔스퀘어"/>
                <a:ea typeface="나눔스퀘어"/>
              </a:rPr>
              <a:t>매주 목요일 </a:t>
            </a:r>
            <a:r>
              <a:rPr lang="en-US" altLang="ko-KR" sz="1600" b="1">
                <a:latin typeface="나눔스퀘어"/>
                <a:ea typeface="나눔스퀘어"/>
              </a:rPr>
              <a:t>18</a:t>
            </a:r>
            <a:r>
              <a:rPr lang="ko-KR" altLang="en-US" sz="1600" b="1">
                <a:latin typeface="나눔스퀘어"/>
                <a:ea typeface="나눔스퀘어"/>
              </a:rPr>
              <a:t>시 </a:t>
            </a:r>
            <a:r>
              <a:rPr lang="en-US" altLang="ko-KR" sz="1600" b="1">
                <a:latin typeface="나눔스퀘어"/>
                <a:ea typeface="나눔스퀘어"/>
              </a:rPr>
              <a:t>(</a:t>
            </a:r>
            <a:r>
              <a:rPr lang="ko-KR" altLang="en-US" sz="1600" b="1">
                <a:latin typeface="나눔스퀘어"/>
                <a:ea typeface="나눔스퀘어"/>
              </a:rPr>
              <a:t>대면</a:t>
            </a:r>
            <a:r>
              <a:rPr lang="en-US" altLang="ko-KR" sz="1600" b="1">
                <a:latin typeface="나눔스퀘어"/>
                <a:ea typeface="나눔스퀘어"/>
              </a:rPr>
              <a:t>)</a:t>
            </a:r>
            <a:endParaRPr lang="en-US" altLang="ko-KR" sz="1600" b="1">
              <a:latin typeface="나눔스퀘어"/>
              <a:ea typeface="나눔스퀘어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>
                <a:latin typeface="나눔스퀘어"/>
                <a:ea typeface="나눔스퀘어"/>
              </a:rPr>
              <a:t>장소 </a:t>
            </a:r>
            <a:r>
              <a:rPr lang="en-US" altLang="ko-KR" sz="1600" b="1">
                <a:latin typeface="나눔스퀘어"/>
                <a:ea typeface="나눔스퀘어"/>
              </a:rPr>
              <a:t>: </a:t>
            </a:r>
            <a:r>
              <a:rPr lang="ko-KR" altLang="en-US" sz="1600" b="1">
                <a:latin typeface="나눔스퀘어"/>
                <a:ea typeface="나눔스퀘어"/>
              </a:rPr>
              <a:t>중앙대학교</a:t>
            </a:r>
            <a:endParaRPr lang="ko-KR" altLang="en-US" sz="1600" b="1">
              <a:latin typeface="나눔스퀘어"/>
              <a:ea typeface="나눔스퀘어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>
                <a:latin typeface="나눔스퀘어"/>
                <a:ea typeface="나눔스퀘어"/>
              </a:rPr>
              <a:t>시험기간 제외 매주 대면 스터디 계획</a:t>
            </a:r>
            <a:endParaRPr lang="ko-KR" altLang="en-US" sz="1600" b="1">
              <a:latin typeface="나눔스퀘어"/>
              <a:ea typeface="나눔스퀘어"/>
            </a:endParaRPr>
          </a:p>
        </p:txBody>
      </p:sp>
      <p:sp>
        <p:nvSpPr>
          <p:cNvPr id="8" name="Google Shape;66;p14"/>
          <p:cNvSpPr txBox="1"/>
          <p:nvPr/>
        </p:nvSpPr>
        <p:spPr>
          <a:xfrm>
            <a:off x="1794691" y="1294681"/>
            <a:ext cx="1481907" cy="492194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8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정기 회의</a:t>
            </a:r>
            <a:endParaRPr sz="1800" b="1">
              <a:solidFill>
                <a:srgbClr val="19264b"/>
              </a:solidFill>
              <a:latin typeface="나눔스퀘어 ExtraBold"/>
              <a:ea typeface="나눔스퀘어 ExtraBold"/>
              <a:cs typeface="NanumGothic ExtraBold"/>
              <a:sym typeface="NanumGothic ExtraBold"/>
            </a:endParaRPr>
          </a:p>
        </p:txBody>
      </p:sp>
      <p:sp>
        <p:nvSpPr>
          <p:cNvPr id="3" name="Google Shape;66;p14"/>
          <p:cNvSpPr txBox="1"/>
          <p:nvPr/>
        </p:nvSpPr>
        <p:spPr>
          <a:xfrm>
            <a:off x="1408975" y="322747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스터디 진행 방식 및 향후 계획</a:t>
            </a:r>
            <a:endParaRPr lang="ko-KR" altLang="en-US" sz="2000" b="1">
              <a:solidFill>
                <a:srgbClr val="19264b"/>
              </a:solidFill>
              <a:latin typeface="나눔스퀘어 ExtraBold"/>
              <a:ea typeface="나눔스퀘어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67;p14"/>
          <p:cNvSpPr txBox="1"/>
          <p:nvPr/>
        </p:nvSpPr>
        <p:spPr>
          <a:xfrm>
            <a:off x="1977222" y="3154384"/>
            <a:ext cx="6927291" cy="423191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4" name="Google Shape;66;p14"/>
          <p:cNvSpPr txBox="1"/>
          <p:nvPr/>
        </p:nvSpPr>
        <p:spPr>
          <a:xfrm>
            <a:off x="1794690" y="2779091"/>
            <a:ext cx="1481907" cy="503184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 sz="1800" b="1">
              <a:solidFill>
                <a:srgbClr val="19264b"/>
              </a:solidFill>
              <a:latin typeface="나눔스퀘어 ExtraBold"/>
              <a:ea typeface="나눔스퀘어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6;p14">
            <a:extLst>
              <a:ext uri="{FF2B5EF4-FFF2-40B4-BE49-F238E27FC236}">
                <a16:creationId xmlns:a16="http://schemas.microsoft.com/office/drawing/2014/main" id="{CBDFB792-6E1E-FCAF-F7EA-B3E19376C7A8}"/>
              </a:ext>
            </a:extLst>
          </p:cNvPr>
          <p:cNvSpPr txBox="1"/>
          <p:nvPr/>
        </p:nvSpPr>
        <p:spPr>
          <a:xfrm>
            <a:off x="3466376" y="2125489"/>
            <a:ext cx="279291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b="1" dirty="0">
                <a:solidFill>
                  <a:srgbClr val="19264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anumGothic ExtraBold"/>
                <a:sym typeface="NanumGothic ExtraBold"/>
              </a:rPr>
              <a:t>감사합니다</a:t>
            </a:r>
            <a:endParaRPr sz="4000" b="1" dirty="0">
              <a:solidFill>
                <a:srgbClr val="19264B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616893662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맑은 고딕"/>
              <a:ea typeface="맑은 고딕"/>
            </a:endParaRPr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</a:ln>
        </p:spPr>
      </p:cxnSp>
      <p:pic>
        <p:nvPicPr>
          <p:cNvPr id="64" name="Google Shape;64;p14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109734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200">
              <a:latin typeface="맑은 고딕"/>
              <a:ea typeface="맑은 고딕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275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스터디원 소개 및 만남 인증</a:t>
            </a:r>
            <a:endParaRPr sz="2000" b="1">
              <a:solidFill>
                <a:srgbClr val="19264b"/>
              </a:solidFill>
              <a:latin typeface="나눔스퀘어 ExtraBold"/>
              <a:ea typeface="나눔스퀘어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5995164" y="1350452"/>
            <a:ext cx="2886200" cy="1569898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300">
                <a:latin typeface="나눔스퀘어"/>
                <a:ea typeface="나눔스퀘어"/>
              </a:rPr>
              <a:t>팀</a:t>
            </a:r>
            <a:r>
              <a:rPr lang="ko" sz="1300">
                <a:latin typeface="나눔스퀘어"/>
                <a:ea typeface="나눔스퀘어"/>
              </a:rPr>
              <a:t>원 1:</a:t>
            </a:r>
            <a:r>
              <a:rPr lang="en-US" altLang="ko" sz="1300">
                <a:latin typeface="나눔스퀘어"/>
                <a:ea typeface="나눔스퀘어"/>
              </a:rPr>
              <a:t> </a:t>
            </a:r>
            <a:r>
              <a:rPr lang="ko-KR" altLang="en-US" sz="1300">
                <a:latin typeface="나눔스퀘어"/>
                <a:ea typeface="나눔스퀘어"/>
              </a:rPr>
              <a:t>홍성빈</a:t>
            </a:r>
            <a:endParaRPr lang="en-US" altLang="ko-KR" sz="1100">
              <a:latin typeface="나눔스퀘어"/>
              <a:ea typeface="나눔스퀘어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" sz="1300">
              <a:latin typeface="나눔스퀘어"/>
              <a:ea typeface="나눔스퀘어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300">
                <a:latin typeface="나눔스퀘어"/>
                <a:ea typeface="나눔스퀘어"/>
              </a:rPr>
              <a:t>팀</a:t>
            </a:r>
            <a:r>
              <a:rPr lang="ko" sz="1300">
                <a:latin typeface="나눔스퀘어"/>
                <a:ea typeface="나눔스퀘어"/>
              </a:rPr>
              <a:t>원 2:</a:t>
            </a:r>
            <a:r>
              <a:rPr lang="en-US" altLang="ko" sz="1300">
                <a:latin typeface="나눔스퀘어"/>
                <a:ea typeface="나눔스퀘어"/>
              </a:rPr>
              <a:t> </a:t>
            </a:r>
            <a:r>
              <a:rPr lang="ko-KR" altLang="en-US" sz="1300">
                <a:latin typeface="나눔스퀘어"/>
                <a:ea typeface="나눔스퀘어"/>
              </a:rPr>
              <a:t>조한서</a:t>
            </a:r>
            <a:endParaRPr lang="en-US" altLang="ko-KR" sz="1300">
              <a:latin typeface="나눔스퀘어"/>
              <a:ea typeface="나눔스퀘어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sz="1300">
              <a:latin typeface="나눔스퀘어"/>
              <a:ea typeface="나눔스퀘어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300">
                <a:latin typeface="나눔스퀘어"/>
                <a:ea typeface="나눔스퀘어"/>
              </a:rPr>
              <a:t>팀원 </a:t>
            </a:r>
            <a:r>
              <a:rPr lang="en-US" altLang="ko-KR" sz="1300">
                <a:latin typeface="나눔스퀘어"/>
                <a:ea typeface="나눔스퀘어"/>
              </a:rPr>
              <a:t>3: </a:t>
            </a:r>
            <a:r>
              <a:rPr lang="ko-KR" altLang="en-US" sz="1300">
                <a:latin typeface="나눔스퀘어"/>
                <a:ea typeface="나눔스퀘어"/>
              </a:rPr>
              <a:t>민세희</a:t>
            </a:r>
            <a:endParaRPr lang="en-US" altLang="ko-KR" sz="1300">
              <a:latin typeface="나눔스퀘어"/>
              <a:ea typeface="나눔스퀘어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sz="1300">
              <a:latin typeface="나눔스퀘어"/>
              <a:ea typeface="나눔스퀘어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300">
                <a:latin typeface="나눔스퀘어"/>
                <a:ea typeface="나눔스퀘어"/>
              </a:rPr>
              <a:t>팀원 </a:t>
            </a:r>
            <a:r>
              <a:rPr lang="en-US" altLang="ko-KR" sz="1300">
                <a:latin typeface="나눔스퀘어"/>
                <a:ea typeface="나눔스퀘어"/>
              </a:rPr>
              <a:t>4: </a:t>
            </a:r>
            <a:r>
              <a:rPr lang="ko-KR" altLang="en-US" sz="1300">
                <a:latin typeface="나눔스퀘어"/>
                <a:ea typeface="나눔스퀘어"/>
              </a:rPr>
              <a:t>배동혁</a:t>
            </a:r>
            <a:endParaRPr lang="en-US" altLang="ko-KR" sz="1300">
              <a:latin typeface="나눔스퀘어"/>
              <a:ea typeface="나눔스퀘어"/>
            </a:endParaRPr>
          </a:p>
        </p:txBody>
      </p:sp>
      <p:sp>
        <p:nvSpPr>
          <p:cNvPr id="4" name="Google Shape;67;p14"/>
          <p:cNvSpPr txBox="1"/>
          <p:nvPr/>
        </p:nvSpPr>
        <p:spPr>
          <a:xfrm>
            <a:off x="2842336" y="4371834"/>
            <a:ext cx="2361036" cy="510666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>
                <a:latin typeface="나눔스퀘어"/>
                <a:ea typeface="나눔스퀘어"/>
              </a:rPr>
              <a:t>25.09.22 17:00 </a:t>
            </a:r>
            <a:r>
              <a:rPr lang="ko-KR" altLang="en-US" sz="1000">
                <a:latin typeface="나눔스퀘어"/>
                <a:ea typeface="나눔스퀘어"/>
              </a:rPr>
              <a:t>대면 회의 진행</a:t>
            </a:r>
            <a:endParaRPr lang="ko-KR" altLang="en-US" sz="1000">
              <a:latin typeface="나눔스퀘어"/>
              <a:ea typeface="나눔스퀘어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endParaRPr sz="1200">
              <a:latin typeface="나눔스퀘어"/>
              <a:ea typeface="나눔스퀘어"/>
            </a:endParaRPr>
          </a:p>
        </p:txBody>
      </p:sp>
      <p:pic>
        <p:nvPicPr>
          <p:cNvPr id="6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578119" y="1255568"/>
            <a:ext cx="4301403" cy="30999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맑은 고딕"/>
              <a:ea typeface="맑은 고딕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</a:ln>
        </p:spPr>
      </p:cxnSp>
      <p:pic>
        <p:nvPicPr>
          <p:cNvPr id="74" name="Google Shape;74;p15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6;p14"/>
          <p:cNvSpPr txBox="1"/>
          <p:nvPr/>
        </p:nvSpPr>
        <p:spPr>
          <a:xfrm>
            <a:off x="1387203" y="328647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스터디 소개</a:t>
            </a:r>
            <a:endParaRPr lang="ko-KR" altLang="en-US" sz="2000" b="1">
              <a:solidFill>
                <a:srgbClr val="19264b"/>
              </a:solidFill>
              <a:latin typeface="나눔스퀘어 ExtraBold"/>
              <a:ea typeface="나눔스퀘어 ExtraBold"/>
              <a:cs typeface="NanumGothic ExtraBold"/>
              <a:sym typeface="NanumGothic ExtraBold"/>
            </a:endParaRPr>
          </a:p>
        </p:txBody>
      </p:sp>
      <p:sp>
        <p:nvSpPr>
          <p:cNvPr id="9" name="Google Shape;67;p14"/>
          <p:cNvSpPr txBox="1"/>
          <p:nvPr/>
        </p:nvSpPr>
        <p:spPr>
          <a:xfrm>
            <a:off x="1632857" y="907989"/>
            <a:ext cx="7696200" cy="659811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>
                <a:latin typeface="나눔스퀘어"/>
                <a:ea typeface="나눔스퀘어"/>
              </a:rPr>
              <a:t>CS224N: Natural Language Processing with Deep Learning</a:t>
            </a:r>
            <a:endParaRPr lang="ko-KR" altLang="en-US" sz="1600" b="1">
              <a:latin typeface="나눔스퀘어"/>
              <a:ea typeface="나눔스퀘어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>
                <a:latin typeface="나눔스퀘어"/>
                <a:ea typeface="나눔스퀘어"/>
              </a:rPr>
              <a:t>Stanford / Spring 2024</a:t>
            </a:r>
            <a:endParaRPr lang="ko-KR" altLang="en-US" sz="1600" b="1">
              <a:latin typeface="나눔스퀘어"/>
              <a:ea typeface="나눔스퀘어"/>
            </a:endParaRPr>
          </a:p>
        </p:txBody>
      </p:sp>
      <p:pic>
        <p:nvPicPr>
          <p:cNvPr id="7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638859" y="2043072"/>
            <a:ext cx="3892881" cy="1785737"/>
          </a:xfrm>
          <a:prstGeom prst="rect">
            <a:avLst/>
          </a:prstGeom>
        </p:spPr>
      </p:pic>
      <p:pic>
        <p:nvPicPr>
          <p:cNvPr id="76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819583" y="2767853"/>
            <a:ext cx="4019728" cy="2137881"/>
          </a:xfrm>
          <a:prstGeom prst="rect">
            <a:avLst/>
          </a:prstGeom>
        </p:spPr>
      </p:pic>
      <p:sp>
        <p:nvSpPr>
          <p:cNvPr id="78" name=""/>
          <p:cNvSpPr txBox="1"/>
          <p:nvPr/>
        </p:nvSpPr>
        <p:spPr>
          <a:xfrm>
            <a:off x="5923429" y="1825379"/>
            <a:ext cx="3054163" cy="57301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1600" b="1">
                <a:latin typeface="나눔스퀘어"/>
                <a:ea typeface="나눔스퀘어"/>
              </a:rPr>
              <a:t>매주 동영상 강의 수강 </a:t>
            </a:r>
            <a:r>
              <a:rPr lang="en-US" altLang="ko-KR" sz="1600" b="1">
                <a:latin typeface="나눔스퀘어"/>
                <a:ea typeface="나눔스퀘어"/>
              </a:rPr>
              <a:t>+</a:t>
            </a:r>
            <a:r>
              <a:rPr lang="ko-KR" altLang="en-US" sz="1600" b="1">
                <a:latin typeface="나눔스퀘어"/>
                <a:ea typeface="나눔스퀘어"/>
              </a:rPr>
              <a:t>        질의응답 </a:t>
            </a:r>
            <a:r>
              <a:rPr lang="en-US" altLang="ko-KR" sz="1600" b="1">
                <a:latin typeface="나눔스퀘어"/>
                <a:ea typeface="나눔스퀘어"/>
              </a:rPr>
              <a:t>+</a:t>
            </a:r>
            <a:r>
              <a:rPr lang="ko-KR" altLang="en-US" sz="1600" b="1">
                <a:latin typeface="나눔스퀘어"/>
                <a:ea typeface="나눔스퀘어"/>
              </a:rPr>
              <a:t> 관련 논문 스터디</a:t>
            </a:r>
            <a:endParaRPr lang="ko-KR" altLang="en-US" sz="1600" b="1">
              <a:latin typeface="나눔스퀘어"/>
              <a:ea typeface="나눔스퀘어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맑은 고딕"/>
              <a:ea typeface="맑은 고딕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</a:ln>
        </p:spPr>
      </p:cxnSp>
      <p:pic>
        <p:nvPicPr>
          <p:cNvPr id="74" name="Google Shape;74;p15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6;p14"/>
          <p:cNvSpPr txBox="1"/>
          <p:nvPr/>
        </p:nvSpPr>
        <p:spPr>
          <a:xfrm>
            <a:off x="1408975" y="32320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스터디 진행 방향</a:t>
            </a:r>
            <a:endParaRPr lang="ko-KR" altLang="en-US" sz="2000" b="1">
              <a:solidFill>
                <a:srgbClr val="19264b"/>
              </a:solidFill>
              <a:latin typeface="나눔스퀘어 ExtraBold"/>
              <a:ea typeface="나눔스퀘어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67;p14"/>
          <p:cNvSpPr txBox="1"/>
          <p:nvPr/>
        </p:nvSpPr>
        <p:spPr>
          <a:xfrm>
            <a:off x="2197605" y="1404329"/>
            <a:ext cx="5923138" cy="487321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 b="1">
              <a:latin typeface="나눔스퀘어"/>
              <a:ea typeface="나눔스퀘어"/>
            </a:endParaRPr>
          </a:p>
        </p:txBody>
      </p:sp>
      <p:sp>
        <p:nvSpPr>
          <p:cNvPr id="15" name="Google Shape;67;p14"/>
          <p:cNvSpPr txBox="1"/>
          <p:nvPr/>
        </p:nvSpPr>
        <p:spPr>
          <a:xfrm>
            <a:off x="1956047" y="3114453"/>
            <a:ext cx="5923138" cy="482172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 b="1">
              <a:latin typeface="나눔스퀘어"/>
              <a:ea typeface="나눔스퀘어"/>
            </a:endParaRPr>
          </a:p>
        </p:txBody>
      </p:sp>
      <p:pic>
        <p:nvPicPr>
          <p:cNvPr id="7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584971" y="1106580"/>
            <a:ext cx="3635991" cy="3252507"/>
          </a:xfrm>
          <a:prstGeom prst="rect">
            <a:avLst/>
          </a:prstGeom>
        </p:spPr>
      </p:pic>
      <p:pic>
        <p:nvPicPr>
          <p:cNvPr id="76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3421887" y="3287392"/>
            <a:ext cx="2300224" cy="1198233"/>
          </a:xfrm>
          <a:prstGeom prst="rect">
            <a:avLst/>
          </a:prstGeom>
        </p:spPr>
      </p:pic>
      <p:pic>
        <p:nvPicPr>
          <p:cNvPr id="77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173165" y="938238"/>
            <a:ext cx="3619237" cy="25162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맑은 고딕"/>
              <a:ea typeface="맑은 고딕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</a:ln>
        </p:spPr>
      </p:cxnSp>
      <p:pic>
        <p:nvPicPr>
          <p:cNvPr id="74" name="Google Shape;74;p15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6;p14"/>
          <p:cNvSpPr txBox="1"/>
          <p:nvPr/>
        </p:nvSpPr>
        <p:spPr>
          <a:xfrm>
            <a:off x="1408975" y="32320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1</a:t>
            </a:r>
            <a:r>
              <a:rPr lang="ko-KR" altLang="en-US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주차 스터디 내용</a:t>
            </a:r>
            <a:endParaRPr lang="ko-KR" altLang="en-US" sz="2000" b="1">
              <a:solidFill>
                <a:srgbClr val="19264b"/>
              </a:solidFill>
              <a:latin typeface="나눔스퀘어 ExtraBold"/>
              <a:ea typeface="나눔스퀘어 ExtraBold"/>
              <a:cs typeface="NanumGothic ExtraBold"/>
              <a:sym typeface="NanumGothic ExtraBold"/>
            </a:endParaRPr>
          </a:p>
        </p:txBody>
      </p:sp>
      <p:sp>
        <p:nvSpPr>
          <p:cNvPr id="5" name="Google Shape;67;p14"/>
          <p:cNvSpPr txBox="1"/>
          <p:nvPr/>
        </p:nvSpPr>
        <p:spPr>
          <a:xfrm>
            <a:off x="1715448" y="4034187"/>
            <a:ext cx="6841671" cy="620326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900" b="1">
                <a:latin typeface="나눔스퀘어"/>
                <a:ea typeface="나눔스퀘어"/>
              </a:rPr>
              <a:t>Word2Vec </a:t>
            </a:r>
            <a:endParaRPr lang="en-US" altLang="ko-KR" sz="2900" b="1">
              <a:latin typeface="나눔스퀘어"/>
              <a:ea typeface="나눔스퀘어"/>
            </a:endParaRPr>
          </a:p>
        </p:txBody>
      </p:sp>
      <p:sp>
        <p:nvSpPr>
          <p:cNvPr id="75" name=""/>
          <p:cNvSpPr txBox="1"/>
          <p:nvPr/>
        </p:nvSpPr>
        <p:spPr>
          <a:xfrm>
            <a:off x="1807368" y="1036796"/>
            <a:ext cx="3600450" cy="33289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Word Vectors and Language Model</a:t>
            </a: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2081212" y="1560671"/>
            <a:ext cx="7431498" cy="203787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Word Embedding: </a:t>
            </a:r>
            <a:r>
              <a:rPr lang="ko-KR" altLang="en-US" sz="1600" b="1">
                <a:latin typeface="나눔스퀘어"/>
                <a:ea typeface="나눔스퀘어"/>
              </a:rPr>
              <a:t>단어를 고정된 차원의 실수 벡터로 표현하는 기술</a:t>
            </a:r>
            <a:endParaRPr lang="ko-KR" altLang="en-US" sz="1600" b="1">
              <a:latin typeface="나눔스퀘어"/>
              <a:ea typeface="나눔스퀘어"/>
            </a:endParaRPr>
          </a:p>
          <a:p>
            <a:pPr>
              <a:defRPr/>
            </a:pPr>
            <a:endParaRPr lang="ko-KR" altLang="en-US" sz="1600" b="1">
              <a:latin typeface="나눔스퀘어"/>
              <a:ea typeface="나눔스퀘어"/>
            </a:endParaRPr>
          </a:p>
          <a:p>
            <a:pPr>
              <a:defRPr/>
            </a:pPr>
            <a:r>
              <a:rPr lang="ko-KR" altLang="en-US" sz="1600" b="1">
                <a:latin typeface="나눔스퀘어"/>
                <a:ea typeface="나눔스퀘어"/>
              </a:rPr>
              <a:t>기존 방식</a:t>
            </a:r>
            <a:r>
              <a:rPr lang="en-US" altLang="ko-KR" sz="1600" b="1">
                <a:latin typeface="나눔스퀘어"/>
                <a:ea typeface="나눔스퀘어"/>
              </a:rPr>
              <a:t>:</a:t>
            </a:r>
            <a:r>
              <a:rPr lang="ko-KR" altLang="en-US" sz="1600" b="1">
                <a:latin typeface="나눔스퀘어"/>
                <a:ea typeface="나눔스퀘어"/>
              </a:rPr>
              <a:t> </a:t>
            </a:r>
            <a:r>
              <a:rPr lang="en-US" altLang="ko-KR" sz="1600" b="1">
                <a:latin typeface="나눔스퀘어"/>
                <a:ea typeface="나눔스퀘어"/>
              </a:rPr>
              <a:t>One- hot vector</a:t>
            </a:r>
            <a:endParaRPr lang="en-US" altLang="ko-KR" sz="1600" b="1">
              <a:latin typeface="나눔스퀘어"/>
              <a:ea typeface="나눔스퀘어"/>
            </a:endParaRPr>
          </a:p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  <a:p>
            <a:pPr>
              <a:defRPr/>
            </a:pPr>
            <a:r>
              <a:rPr lang="ko-KR" altLang="en-US" sz="1600" b="1">
                <a:latin typeface="나눔스퀘어"/>
                <a:ea typeface="나눔스퀘어"/>
              </a:rPr>
              <a:t>단점</a:t>
            </a:r>
            <a:r>
              <a:rPr lang="en-US" altLang="ko-KR" sz="1600" b="1">
                <a:latin typeface="나눔스퀘어"/>
                <a:ea typeface="나눔스퀘어"/>
              </a:rPr>
              <a:t>:</a:t>
            </a:r>
            <a:endParaRPr lang="en-US" altLang="ko-KR" sz="1600" b="1">
              <a:latin typeface="나눔스퀘어"/>
              <a:ea typeface="나눔스퀘어"/>
            </a:endParaRPr>
          </a:p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-</a:t>
            </a:r>
            <a:r>
              <a:rPr lang="ko-KR" altLang="en-US" sz="1600" b="1">
                <a:latin typeface="나눔스퀘어"/>
                <a:ea typeface="나눔스퀘어"/>
              </a:rPr>
              <a:t> 모든 벡터가 서로 완전히 독립적이다</a:t>
            </a:r>
            <a:endParaRPr lang="ko-KR" altLang="en-US" sz="1600" b="1">
              <a:latin typeface="나눔스퀘어"/>
              <a:ea typeface="나눔스퀘어"/>
            </a:endParaRPr>
          </a:p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-</a:t>
            </a:r>
            <a:r>
              <a:rPr lang="ko-KR" altLang="en-US" sz="1600" b="1">
                <a:latin typeface="나눔스퀘어"/>
                <a:ea typeface="나눔스퀘어"/>
              </a:rPr>
              <a:t> 단어 집합이 커질수록 차원이 매우 커진다</a:t>
            </a:r>
            <a:endParaRPr lang="ko-KR" altLang="en-US" sz="1600" b="1">
              <a:latin typeface="나눔스퀘어"/>
              <a:ea typeface="나눔스퀘어"/>
            </a:endParaRPr>
          </a:p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-</a:t>
            </a:r>
            <a:r>
              <a:rPr lang="ko-KR" altLang="en-US" sz="1600" b="1">
                <a:latin typeface="나눔스퀘어"/>
                <a:ea typeface="나눔스퀘어"/>
              </a:rPr>
              <a:t> 각 단어 벡터간 유의미한 유사성을 표현할 수 없다 </a:t>
            </a:r>
            <a:r>
              <a:rPr lang="en-US" altLang="ko-KR" sz="1600" b="1">
                <a:latin typeface="나눔스퀘어"/>
                <a:ea typeface="나눔스퀘어"/>
              </a:rPr>
              <a:t>:</a:t>
            </a:r>
            <a:r>
              <a:rPr lang="ko-KR" altLang="en-US" sz="1600" b="1">
                <a:latin typeface="나눔스퀘어"/>
                <a:ea typeface="나눔스퀘어"/>
              </a:rPr>
              <a:t> </a:t>
            </a:r>
            <a:r>
              <a:rPr lang="en-US" altLang="ko-KR" sz="1600" b="1">
                <a:latin typeface="나눔스퀘어"/>
                <a:ea typeface="나눔스퀘어"/>
              </a:rPr>
              <a:t>Sparse Representation</a:t>
            </a: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78" name=""/>
          <p:cNvSpPr txBox="1"/>
          <p:nvPr/>
        </p:nvSpPr>
        <p:spPr>
          <a:xfrm>
            <a:off x="4092984" y="3962789"/>
            <a:ext cx="3600450" cy="82300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CBOW</a:t>
            </a:r>
            <a:endParaRPr lang="en-US" altLang="ko-KR" sz="1600" b="1">
              <a:latin typeface="나눔스퀘어"/>
              <a:ea typeface="나눔스퀘어"/>
            </a:endParaRPr>
          </a:p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Skip-gram</a:t>
            </a:r>
            <a:endParaRPr lang="en-US" altLang="ko-KR" sz="1600" b="1">
              <a:latin typeface="나눔스퀘어"/>
              <a:ea typeface="나눔스퀘어"/>
            </a:endParaRPr>
          </a:p>
        </p:txBody>
      </p:sp>
      <p:cxnSp>
        <p:nvCxnSpPr>
          <p:cNvPr id="79" name=""/>
          <p:cNvCxnSpPr/>
          <p:nvPr/>
        </p:nvCxnSpPr>
        <p:spPr>
          <a:xfrm rot="10800000" flipV="1">
            <a:off x="3706556" y="4082436"/>
            <a:ext cx="317500" cy="256047"/>
          </a:xfrm>
          <a:prstGeom prst="line">
            <a:avLst/>
          </a:prstGeom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cxnSp>
        <p:nvCxnSpPr>
          <p:cNvPr id="80" name=""/>
          <p:cNvCxnSpPr/>
          <p:nvPr/>
        </p:nvCxnSpPr>
        <p:spPr>
          <a:xfrm>
            <a:off x="3706557" y="4328241"/>
            <a:ext cx="327741" cy="297016"/>
          </a:xfrm>
          <a:prstGeom prst="line">
            <a:avLst/>
          </a:prstGeom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pic>
        <p:nvPicPr>
          <p:cNvPr id="81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482241" y="4370258"/>
            <a:ext cx="3196595" cy="7732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맑은 고딕"/>
              <a:ea typeface="맑은 고딕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</a:ln>
        </p:spPr>
      </p:cxnSp>
      <p:pic>
        <p:nvPicPr>
          <p:cNvPr id="74" name="Google Shape;74;p15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6;p14"/>
          <p:cNvSpPr txBox="1"/>
          <p:nvPr/>
        </p:nvSpPr>
        <p:spPr>
          <a:xfrm>
            <a:off x="1408975" y="32320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1</a:t>
            </a:r>
            <a:r>
              <a:rPr lang="ko-KR" altLang="en-US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주차 스터디 내용</a:t>
            </a:r>
            <a:endParaRPr lang="ko-KR" altLang="en-US" sz="2000" b="1">
              <a:solidFill>
                <a:srgbClr val="19264b"/>
              </a:solidFill>
              <a:latin typeface="나눔스퀘어 ExtraBold"/>
              <a:ea typeface="나눔스퀘어 ExtraBold"/>
              <a:cs typeface="NanumGothic ExtraBold"/>
              <a:sym typeface="NanumGothic ExtraBold"/>
            </a:endParaRPr>
          </a:p>
        </p:txBody>
      </p:sp>
      <p:sp>
        <p:nvSpPr>
          <p:cNvPr id="5" name="Google Shape;67;p14"/>
          <p:cNvSpPr txBox="1"/>
          <p:nvPr/>
        </p:nvSpPr>
        <p:spPr>
          <a:xfrm>
            <a:off x="1715448" y="4034187"/>
            <a:ext cx="6841671" cy="620326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900" b="1">
                <a:latin typeface="나눔스퀘어"/>
                <a:ea typeface="나눔스퀘어"/>
              </a:rPr>
              <a:t> </a:t>
            </a:r>
            <a:endParaRPr lang="en-US" altLang="ko-KR" sz="2900" b="1">
              <a:latin typeface="나눔스퀘어"/>
              <a:ea typeface="나눔스퀘어"/>
            </a:endParaRPr>
          </a:p>
        </p:txBody>
      </p:sp>
      <p:sp>
        <p:nvSpPr>
          <p:cNvPr id="75" name=""/>
          <p:cNvSpPr txBox="1"/>
          <p:nvPr/>
        </p:nvSpPr>
        <p:spPr>
          <a:xfrm>
            <a:off x="1807368" y="1036796"/>
            <a:ext cx="3600450" cy="33289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Word Vectors and Language Model</a:t>
            </a: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2081212" y="1560671"/>
            <a:ext cx="7431498" cy="33289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Optimization: Gradient Descent </a:t>
            </a: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78" name=""/>
          <p:cNvSpPr txBox="1"/>
          <p:nvPr/>
        </p:nvSpPr>
        <p:spPr>
          <a:xfrm>
            <a:off x="4092984" y="3962788"/>
            <a:ext cx="3600450" cy="33108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</p:txBody>
      </p:sp>
      <p:pic>
        <p:nvPicPr>
          <p:cNvPr id="82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292480" y="1998107"/>
            <a:ext cx="4426957" cy="1465517"/>
          </a:xfrm>
          <a:prstGeom prst="rect">
            <a:avLst/>
          </a:prstGeom>
        </p:spPr>
      </p:pic>
      <p:sp>
        <p:nvSpPr>
          <p:cNvPr id="84" name=""/>
          <p:cNvSpPr txBox="1"/>
          <p:nvPr/>
        </p:nvSpPr>
        <p:spPr>
          <a:xfrm>
            <a:off x="2111487" y="4115292"/>
            <a:ext cx="3533028" cy="335280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SGD(Stocahstic Gradient Descent)</a:t>
            </a:r>
            <a:endParaRPr lang="en-US" altLang="ko-KR" sz="1600" b="1">
              <a:latin typeface="나눔스퀘어"/>
              <a:ea typeface="나눔스퀘어"/>
            </a:endParaRPr>
          </a:p>
        </p:txBody>
      </p:sp>
      <p:pic>
        <p:nvPicPr>
          <p:cNvPr id="85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599429" y="3293163"/>
            <a:ext cx="2625368" cy="1850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맑은 고딕"/>
              <a:ea typeface="맑은 고딕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</a:ln>
        </p:spPr>
      </p:cxnSp>
      <p:pic>
        <p:nvPicPr>
          <p:cNvPr id="74" name="Google Shape;74;p15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6;p14"/>
          <p:cNvSpPr txBox="1"/>
          <p:nvPr/>
        </p:nvSpPr>
        <p:spPr>
          <a:xfrm>
            <a:off x="1408975" y="32320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1</a:t>
            </a:r>
            <a:r>
              <a:rPr lang="ko-KR" altLang="en-US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주차 스터디 내용</a:t>
            </a:r>
            <a:endParaRPr lang="ko-KR" altLang="en-US" sz="2000" b="1">
              <a:solidFill>
                <a:srgbClr val="19264b"/>
              </a:solidFill>
              <a:latin typeface="나눔스퀘어 ExtraBold"/>
              <a:ea typeface="나눔스퀘어 ExtraBold"/>
              <a:cs typeface="NanumGothic ExtraBold"/>
              <a:sym typeface="NanumGothic ExtraBold"/>
            </a:endParaRPr>
          </a:p>
        </p:txBody>
      </p:sp>
      <p:sp>
        <p:nvSpPr>
          <p:cNvPr id="5" name="Google Shape;67;p14"/>
          <p:cNvSpPr txBox="1"/>
          <p:nvPr/>
        </p:nvSpPr>
        <p:spPr>
          <a:xfrm>
            <a:off x="1715448" y="4034187"/>
            <a:ext cx="6841671" cy="620326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900" b="1">
                <a:latin typeface="나눔스퀘어"/>
                <a:ea typeface="나눔스퀘어"/>
              </a:rPr>
              <a:t> </a:t>
            </a:r>
            <a:endParaRPr lang="en-US" altLang="ko-KR" sz="2900" b="1">
              <a:latin typeface="나눔스퀘어"/>
              <a:ea typeface="나눔스퀘어"/>
            </a:endParaRPr>
          </a:p>
        </p:txBody>
      </p:sp>
      <p:sp>
        <p:nvSpPr>
          <p:cNvPr id="75" name=""/>
          <p:cNvSpPr txBox="1"/>
          <p:nvPr/>
        </p:nvSpPr>
        <p:spPr>
          <a:xfrm>
            <a:off x="1807368" y="1036796"/>
            <a:ext cx="3600450" cy="33289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Word Vectors and Language Model</a:t>
            </a: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2081212" y="1560671"/>
            <a:ext cx="7431498" cy="33289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78" name=""/>
          <p:cNvSpPr txBox="1"/>
          <p:nvPr/>
        </p:nvSpPr>
        <p:spPr>
          <a:xfrm>
            <a:off x="4092984" y="3962788"/>
            <a:ext cx="3600450" cy="33108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84" name=""/>
          <p:cNvSpPr txBox="1"/>
          <p:nvPr/>
        </p:nvSpPr>
        <p:spPr>
          <a:xfrm>
            <a:off x="1630115" y="1657227"/>
            <a:ext cx="242500" cy="336714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</p:txBody>
      </p:sp>
      <p:pic>
        <p:nvPicPr>
          <p:cNvPr id="87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113865" y="1795247"/>
            <a:ext cx="4916269" cy="25157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맑은 고딕"/>
              <a:ea typeface="맑은 고딕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</a:ln>
        </p:spPr>
      </p:cxnSp>
      <p:pic>
        <p:nvPicPr>
          <p:cNvPr id="74" name="Google Shape;74;p15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6;p14"/>
          <p:cNvSpPr txBox="1"/>
          <p:nvPr/>
        </p:nvSpPr>
        <p:spPr>
          <a:xfrm>
            <a:off x="1408975" y="32320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1</a:t>
            </a:r>
            <a:r>
              <a:rPr lang="ko-KR" altLang="en-US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주차 스터디 내용</a:t>
            </a:r>
            <a:endParaRPr lang="ko-KR" altLang="en-US" sz="2000" b="1">
              <a:solidFill>
                <a:srgbClr val="19264b"/>
              </a:solidFill>
              <a:latin typeface="나눔스퀘어 ExtraBold"/>
              <a:ea typeface="나눔스퀘어 ExtraBold"/>
              <a:cs typeface="NanumGothic ExtraBold"/>
              <a:sym typeface="NanumGothic ExtraBold"/>
            </a:endParaRPr>
          </a:p>
        </p:txBody>
      </p:sp>
      <p:sp>
        <p:nvSpPr>
          <p:cNvPr id="5" name="Google Shape;67;p14"/>
          <p:cNvSpPr txBox="1"/>
          <p:nvPr/>
        </p:nvSpPr>
        <p:spPr>
          <a:xfrm>
            <a:off x="1715448" y="4034187"/>
            <a:ext cx="6841671" cy="620326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900" b="1">
                <a:latin typeface="나눔스퀘어"/>
                <a:ea typeface="나눔스퀘어"/>
              </a:rPr>
              <a:t> </a:t>
            </a:r>
            <a:endParaRPr lang="en-US" altLang="ko-KR" sz="2900" b="1">
              <a:latin typeface="나눔스퀘어"/>
              <a:ea typeface="나눔스퀘어"/>
            </a:endParaRPr>
          </a:p>
        </p:txBody>
      </p:sp>
      <p:sp>
        <p:nvSpPr>
          <p:cNvPr id="75" name=""/>
          <p:cNvSpPr txBox="1"/>
          <p:nvPr/>
        </p:nvSpPr>
        <p:spPr>
          <a:xfrm>
            <a:off x="1807368" y="1036796"/>
            <a:ext cx="3600450" cy="33289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Word Vectors and Language Model</a:t>
            </a: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2081212" y="1560671"/>
            <a:ext cx="7431498" cy="33289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78" name=""/>
          <p:cNvSpPr txBox="1"/>
          <p:nvPr/>
        </p:nvSpPr>
        <p:spPr>
          <a:xfrm>
            <a:off x="4092984" y="3962788"/>
            <a:ext cx="3600450" cy="33108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84" name=""/>
          <p:cNvSpPr txBox="1"/>
          <p:nvPr/>
        </p:nvSpPr>
        <p:spPr>
          <a:xfrm>
            <a:off x="1630115" y="1657227"/>
            <a:ext cx="242500" cy="336714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</p:txBody>
      </p:sp>
      <p:pic>
        <p:nvPicPr>
          <p:cNvPr id="8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325229" y="1818859"/>
            <a:ext cx="3719931" cy="2632395"/>
          </a:xfrm>
          <a:prstGeom prst="rect">
            <a:avLst/>
          </a:prstGeom>
        </p:spPr>
      </p:pic>
      <p:pic>
        <p:nvPicPr>
          <p:cNvPr id="8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122072" y="1832644"/>
            <a:ext cx="3798428" cy="26588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맑은 고딕"/>
              <a:ea typeface="맑은 고딕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</a:ln>
        </p:spPr>
      </p:cxnSp>
      <p:pic>
        <p:nvPicPr>
          <p:cNvPr id="74" name="Google Shape;74;p15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6;p14"/>
          <p:cNvSpPr txBox="1"/>
          <p:nvPr/>
        </p:nvSpPr>
        <p:spPr>
          <a:xfrm>
            <a:off x="1408975" y="323204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1</a:t>
            </a:r>
            <a:r>
              <a:rPr lang="ko-KR" altLang="en-US" sz="2000" b="1">
                <a:solidFill>
                  <a:srgbClr val="19264b"/>
                </a:solidFill>
                <a:latin typeface="나눔스퀘어 ExtraBold"/>
                <a:ea typeface="나눔스퀘어 ExtraBold"/>
                <a:cs typeface="NanumGothic ExtraBold"/>
                <a:sym typeface="NanumGothic ExtraBold"/>
              </a:rPr>
              <a:t>주차 스터디 내용</a:t>
            </a:r>
            <a:endParaRPr lang="ko-KR" altLang="en-US" sz="2000" b="1">
              <a:solidFill>
                <a:srgbClr val="19264b"/>
              </a:solidFill>
              <a:latin typeface="나눔스퀘어 ExtraBold"/>
              <a:ea typeface="나눔스퀘어 ExtraBold"/>
              <a:cs typeface="NanumGothic ExtraBold"/>
              <a:sym typeface="NanumGothic ExtraBold"/>
            </a:endParaRPr>
          </a:p>
        </p:txBody>
      </p:sp>
      <p:sp>
        <p:nvSpPr>
          <p:cNvPr id="5" name="Google Shape;67;p14"/>
          <p:cNvSpPr txBox="1"/>
          <p:nvPr/>
        </p:nvSpPr>
        <p:spPr>
          <a:xfrm>
            <a:off x="1715448" y="4034187"/>
            <a:ext cx="6841671" cy="620326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900" b="1">
                <a:latin typeface="나눔스퀘어"/>
                <a:ea typeface="나눔스퀘어"/>
              </a:rPr>
              <a:t> </a:t>
            </a:r>
            <a:endParaRPr lang="en-US" altLang="ko-KR" sz="2900" b="1">
              <a:latin typeface="나눔스퀘어"/>
              <a:ea typeface="나눔스퀘어"/>
            </a:endParaRPr>
          </a:p>
        </p:txBody>
      </p:sp>
      <p:sp>
        <p:nvSpPr>
          <p:cNvPr id="75" name=""/>
          <p:cNvSpPr txBox="1"/>
          <p:nvPr/>
        </p:nvSpPr>
        <p:spPr>
          <a:xfrm>
            <a:off x="1807368" y="1036796"/>
            <a:ext cx="6324803" cy="33289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600" b="1">
                <a:latin typeface="나눔스퀘어"/>
                <a:ea typeface="나눔스퀘어"/>
              </a:rPr>
              <a:t>Neural net learning: Gradients by hand and algorithmically</a:t>
            </a: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2081212" y="1560671"/>
            <a:ext cx="7431498" cy="33289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78" name=""/>
          <p:cNvSpPr txBox="1"/>
          <p:nvPr/>
        </p:nvSpPr>
        <p:spPr>
          <a:xfrm>
            <a:off x="4092984" y="3962788"/>
            <a:ext cx="3600450" cy="33108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</p:txBody>
      </p:sp>
      <p:sp>
        <p:nvSpPr>
          <p:cNvPr id="84" name=""/>
          <p:cNvSpPr txBox="1"/>
          <p:nvPr/>
        </p:nvSpPr>
        <p:spPr>
          <a:xfrm>
            <a:off x="1630115" y="1657227"/>
            <a:ext cx="242500" cy="336714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en-US" altLang="ko-KR" sz="1600" b="1">
              <a:latin typeface="나눔스퀘어"/>
              <a:ea typeface="나눔스퀘어"/>
            </a:endParaRPr>
          </a:p>
        </p:txBody>
      </p:sp>
      <p:pic>
        <p:nvPicPr>
          <p:cNvPr id="90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252528" y="2165563"/>
            <a:ext cx="3319471" cy="1826326"/>
          </a:xfrm>
          <a:prstGeom prst="rect">
            <a:avLst/>
          </a:prstGeom>
        </p:spPr>
      </p:pic>
      <p:pic>
        <p:nvPicPr>
          <p:cNvPr id="91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807565" y="1852484"/>
            <a:ext cx="4192635" cy="23936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237</ep:Words>
  <ep:PresentationFormat>화면 슬라이드 쇼(16:9)</ep:PresentationFormat>
  <ep:Paragraphs>58</ep:Paragraphs>
  <ep:Slides>11</ep:Slides>
  <ep:Notes>12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ep:HeadingPairs>
  <ep:TitlesOfParts>
    <vt:vector size="12" baseType="lpstr">
      <vt:lpstr>Simple Light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조효원</dc:creator>
  <cp:lastModifiedBy>seren</cp:lastModifiedBy>
  <dcterms:modified xsi:type="dcterms:W3CDTF">2025-09-23T06:26:22.736</dcterms:modified>
  <cp:revision>70</cp:revision>
  <dc:title>PowerPoint 프레젠테이션</dc:title>
  <cp:version>1000.0000.01</cp:version>
</cp:coreProperties>
</file>

<file path=docProps/thumbnail.jpeg>
</file>